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0" r:id="rId5"/>
    <p:sldId id="261" r:id="rId6"/>
    <p:sldId id="270" r:id="rId7"/>
    <p:sldId id="262" r:id="rId8"/>
    <p:sldId id="266" r:id="rId9"/>
    <p:sldId id="264" r:id="rId10"/>
    <p:sldId id="265" r:id="rId11"/>
    <p:sldId id="269" r:id="rId12"/>
    <p:sldId id="267" r:id="rId13"/>
    <p:sldId id="268" r:id="rId14"/>
    <p:sldId id="258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6" autoAdjust="0"/>
    <p:restoredTop sz="94660"/>
  </p:normalViewPr>
  <p:slideViewPr>
    <p:cSldViewPr>
      <p:cViewPr>
        <p:scale>
          <a:sx n="103" d="100"/>
          <a:sy n="103" d="100"/>
        </p:scale>
        <p:origin x="-80" y="1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C02D-CF7D-42A7-B71B-C41D546DA2E2}" type="datetimeFigureOut">
              <a:rPr lang="en-US" smtClean="0"/>
              <a:t>2/19/15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9AD07C-07CE-4CBC-B51E-1F9FE005B1E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C02D-CF7D-42A7-B71B-C41D546DA2E2}" type="datetimeFigureOut">
              <a:rPr lang="en-US" smtClean="0"/>
              <a:t>2/19/15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D07C-07CE-4CBC-B51E-1F9FE005B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C02D-CF7D-42A7-B71B-C41D546DA2E2}" type="datetimeFigureOut">
              <a:rPr lang="en-US" smtClean="0"/>
              <a:t>2/19/15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D07C-07CE-4CBC-B51E-1F9FE005B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19DC02D-CF7D-42A7-B71B-C41D546DA2E2}" type="datetimeFigureOut">
              <a:rPr lang="en-US" smtClean="0"/>
              <a:t>2/19/15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19AD07C-07CE-4CBC-B51E-1F9FE005B1E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C02D-CF7D-42A7-B71B-C41D546DA2E2}" type="datetimeFigureOut">
              <a:rPr lang="en-US" smtClean="0"/>
              <a:t>2/19/15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9AD07C-07CE-4CBC-B51E-1F9FE005B1E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19DC02D-CF7D-42A7-B71B-C41D546DA2E2}" type="datetimeFigureOut">
              <a:rPr lang="en-US" smtClean="0"/>
              <a:t>2/19/15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9AD07C-07CE-4CBC-B51E-1F9FE005B1E6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19DC02D-CF7D-42A7-B71B-C41D546DA2E2}" type="datetimeFigureOut">
              <a:rPr lang="en-US" smtClean="0"/>
              <a:t>2/19/15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19AD07C-07CE-4CBC-B51E-1F9FE005B1E6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C02D-CF7D-42A7-B71B-C41D546DA2E2}" type="datetimeFigureOut">
              <a:rPr lang="en-US" smtClean="0"/>
              <a:t>2/19/15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9AD07C-07CE-4CBC-B51E-1F9FE005B1E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C02D-CF7D-42A7-B71B-C41D546DA2E2}" type="datetimeFigureOut">
              <a:rPr lang="en-US" smtClean="0"/>
              <a:t>2/19/15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9AD07C-07CE-4CBC-B51E-1F9FE005B1E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19DC02D-CF7D-42A7-B71B-C41D546DA2E2}" type="datetimeFigureOut">
              <a:rPr lang="en-US" smtClean="0"/>
              <a:t>2/19/15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9AD07C-07CE-4CBC-B51E-1F9FE005B1E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19DC02D-CF7D-42A7-B71B-C41D546DA2E2}" type="datetimeFigureOut">
              <a:rPr lang="en-US" smtClean="0"/>
              <a:t>2/19/15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19AD07C-07CE-4CBC-B51E-1F9FE005B1E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D19DC02D-CF7D-42A7-B71B-C41D546DA2E2}" type="datetimeFigureOut">
              <a:rPr lang="en-US" smtClean="0"/>
              <a:t>2/19/15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D19AD07C-07CE-4CBC-B51E-1F9FE005B1E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CSE 461 Section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Shakin</a:t>
            </a:r>
            <a:r>
              <a:rPr lang="en-US" dirty="0" smtClean="0"/>
              <a:t>’ Hands and Living in SYN: A TCP Tale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827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Hosts allocate a TCB (Transmission Control Block) on receipt of a SYN packet and put in the “SYN queue”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They then send a SYN/ACK and wait for an ACK response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However, what if one host sends lots of SYNs and no ACKs?</a:t>
            </a:r>
            <a:endParaRPr lang="en-US" sz="2200" dirty="0"/>
          </a:p>
          <a:p>
            <a:pPr marL="514350" lvl="1" indent="-342900">
              <a:buFont typeface="Arial"/>
              <a:buChar char="•"/>
            </a:pPr>
            <a:r>
              <a:rPr lang="en-US" sz="2200" dirty="0" smtClean="0"/>
              <a:t>Causes the receiving host to allocate lots of TCBs, filling up resources</a:t>
            </a:r>
          </a:p>
          <a:p>
            <a:pPr marL="514350" lvl="1" indent="-342900">
              <a:buFont typeface="Arial"/>
              <a:buChar char="•"/>
            </a:pPr>
            <a:r>
              <a:rPr lang="en-US" sz="2200" dirty="0" smtClean="0"/>
              <a:t>This attack is called “SYN flooding”</a:t>
            </a:r>
            <a:endParaRPr lang="en-US" sz="2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 Flooding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733998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28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What ideas can we think of to make it so that SYN flooding doesn’t work?</a:t>
            </a:r>
          </a:p>
          <a:p>
            <a:pPr marL="514350" lvl="1" indent="-342900"/>
            <a:r>
              <a:rPr lang="en-US" sz="2200" dirty="0" smtClean="0"/>
              <a:t>Constraint: we don’t want to break TCP!)</a:t>
            </a:r>
            <a:endParaRPr lang="en-US" sz="2200" dirty="0"/>
          </a:p>
          <a:p>
            <a:pPr marL="457200" lvl="1" indent="-285750"/>
            <a:r>
              <a:rPr lang="en-US" sz="2200" dirty="0" smtClean="0"/>
              <a:t>Identify SYN flooders and filter their packets</a:t>
            </a:r>
          </a:p>
          <a:p>
            <a:pPr marL="457200" lvl="1" indent="-285750"/>
            <a:r>
              <a:rPr lang="en-US" sz="2200" dirty="0" smtClean="0"/>
              <a:t>Reduce our timeout until we garbage-collect TCBs</a:t>
            </a:r>
          </a:p>
          <a:p>
            <a:pPr marL="457200" lvl="1" indent="-285750"/>
            <a:r>
              <a:rPr lang="en-US" sz="2200" dirty="0" smtClean="0"/>
              <a:t>Recycle half-open TCP connections</a:t>
            </a:r>
          </a:p>
          <a:p>
            <a:pPr marL="457200" lvl="1" indent="-285750"/>
            <a:r>
              <a:rPr lang="en-US" sz="2200" dirty="0" smtClean="0"/>
              <a:t>Use SYN cookies</a:t>
            </a:r>
          </a:p>
          <a:p>
            <a:pPr marL="630238" lvl="2" indent="-285750"/>
            <a:r>
              <a:rPr lang="en-US" sz="2200" dirty="0" smtClean="0"/>
              <a:t>Sequence number encodes all of the</a:t>
            </a:r>
            <a:br>
              <a:rPr lang="en-US" sz="2200" dirty="0" smtClean="0"/>
            </a:br>
            <a:r>
              <a:rPr lang="en-US" sz="2200" dirty="0" smtClean="0"/>
              <a:t>data that would otherwise be stored</a:t>
            </a:r>
          </a:p>
          <a:p>
            <a:pPr marL="630238" lvl="2" indent="-285750"/>
            <a:r>
              <a:rPr lang="en-US" sz="2200" dirty="0" smtClean="0"/>
              <a:t>This allows us to garbage-collect our</a:t>
            </a:r>
            <a:br>
              <a:rPr lang="en-US" sz="2200" dirty="0" smtClean="0"/>
            </a:br>
            <a:r>
              <a:rPr lang="en-US" sz="2200" dirty="0" smtClean="0"/>
              <a:t>SYN queue and still respond to</a:t>
            </a:r>
            <a:br>
              <a:rPr lang="en-US" sz="2200" dirty="0" smtClean="0"/>
            </a:br>
            <a:r>
              <a:rPr lang="en-US" sz="2200" dirty="0" smtClean="0"/>
              <a:t>subsequent ACKs</a:t>
            </a:r>
          </a:p>
          <a:p>
            <a:pPr marL="630238" lvl="2" indent="-285750"/>
            <a:endParaRPr lang="en-US" sz="2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 Flooding Countermeasures</a:t>
            </a:r>
            <a:endParaRPr lang="en-US" dirty="0"/>
          </a:p>
        </p:txBody>
      </p:sp>
      <p:pic>
        <p:nvPicPr>
          <p:cNvPr id="11266" name="Picture 2" descr="http://img2.wikia.nocookie.net/__cb20110518000301/dragonball/images/b/bd/Buu_eats_Cookie_Dabu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4114800"/>
            <a:ext cx="31432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575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TCP is not (by default) encrypted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This means anyone sniffing our packets can see the sequence numbers being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How is this a problem?</a:t>
            </a:r>
          </a:p>
          <a:p>
            <a:pPr marL="457200" lvl="1" indent="-285750"/>
            <a:r>
              <a:rPr lang="en-US" sz="2000" dirty="0" smtClean="0"/>
              <a:t>For many protocols, the sequence and acknowledgement numbers are the other “security”</a:t>
            </a:r>
          </a:p>
          <a:p>
            <a:pPr marL="457200" lvl="1" indent="-285750"/>
            <a:r>
              <a:rPr lang="en-US" sz="2000" dirty="0" smtClean="0"/>
              <a:t>Using these numbers can make a host think that you’re</a:t>
            </a:r>
            <a:br>
              <a:rPr lang="en-US" sz="2000" dirty="0" smtClean="0"/>
            </a:br>
            <a:r>
              <a:rPr lang="en-US" sz="2000" dirty="0" smtClean="0"/>
              <a:t>sending the next packet in a communication session</a:t>
            </a:r>
          </a:p>
          <a:p>
            <a:pPr marL="457200" lvl="1" indent="-285750"/>
            <a:r>
              <a:rPr lang="en-US" sz="2000" dirty="0" smtClean="0"/>
              <a:t>This can cause the communication to be re-addressed</a:t>
            </a:r>
            <a:br>
              <a:rPr lang="en-US" sz="2000" dirty="0" smtClean="0"/>
            </a:br>
            <a:r>
              <a:rPr lang="en-US" sz="2000" dirty="0" smtClean="0"/>
              <a:t>to a new IP address/port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TCP Connection Hijacking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94"/>
          <a:stretch/>
        </p:blipFill>
        <p:spPr>
          <a:xfrm>
            <a:off x="6096000" y="3505200"/>
            <a:ext cx="359671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39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smtClean="0"/>
              <a:t>In TCP, how does a server know to discard a duplicate packet? What does it check for?</a:t>
            </a:r>
          </a:p>
          <a:p>
            <a:pPr marL="514350" lvl="1" indent="-342900">
              <a:buFont typeface="Arial"/>
              <a:buChar char="•"/>
            </a:pPr>
            <a:r>
              <a:rPr lang="en-US" sz="2000" dirty="0"/>
              <a:t>Correct </a:t>
            </a:r>
            <a:r>
              <a:rPr lang="en-US" sz="2000" dirty="0" smtClean="0"/>
              <a:t>checksum</a:t>
            </a:r>
          </a:p>
          <a:p>
            <a:pPr marL="514350" lvl="1" indent="-342900">
              <a:buFont typeface="Arial"/>
              <a:buChar char="•"/>
            </a:pPr>
            <a:r>
              <a:rPr lang="en-US" sz="2000" dirty="0" smtClean="0"/>
              <a:t>Same sequence number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How are sequence numbers generated?</a:t>
            </a:r>
          </a:p>
          <a:p>
            <a:pPr marL="514350" lvl="1" indent="-342900">
              <a:buFont typeface="Arial"/>
              <a:buChar char="•"/>
            </a:pPr>
            <a:r>
              <a:rPr lang="en-US" sz="2000" dirty="0" smtClean="0"/>
              <a:t>Randomly at first, then incremented</a:t>
            </a:r>
          </a:p>
          <a:p>
            <a:pPr marL="514350" lvl="1" indent="-342900">
              <a:buFont typeface="Arial"/>
              <a:buChar char="•"/>
            </a:pPr>
            <a:r>
              <a:rPr lang="en-US" sz="2000" dirty="0" smtClean="0"/>
              <a:t>Often, this increment is unpredictable,</a:t>
            </a:r>
            <a:br>
              <a:rPr lang="en-US" sz="2000" dirty="0" smtClean="0"/>
            </a:br>
            <a:r>
              <a:rPr lang="en-US" sz="2000" dirty="0" smtClean="0"/>
              <a:t>and depends on received data length</a:t>
            </a:r>
            <a:endParaRPr lang="en-US" sz="2000" dirty="0"/>
          </a:p>
          <a:p>
            <a:pPr marL="514350" lvl="1" indent="-342900">
              <a:buFont typeface="Arial"/>
              <a:buChar char="•"/>
            </a:pPr>
            <a:r>
              <a:rPr lang="en-US" sz="2200" dirty="0" smtClean="0"/>
              <a:t>How could we secret inject a packet</a:t>
            </a:r>
            <a:br>
              <a:rPr lang="en-US" sz="2200" dirty="0" smtClean="0"/>
            </a:br>
            <a:r>
              <a:rPr lang="en-US" sz="2200" dirty="0" smtClean="0"/>
              <a:t>into communication?</a:t>
            </a:r>
          </a:p>
          <a:p>
            <a:pPr marL="687388" lvl="2" indent="-342900">
              <a:buFont typeface="Arial"/>
              <a:buChar char="•"/>
            </a:pPr>
            <a:r>
              <a:rPr lang="en-US" sz="2200" dirty="0" smtClean="0"/>
              <a:t>Predict the length and sequence number</a:t>
            </a:r>
            <a:br>
              <a:rPr lang="en-US" sz="2200" dirty="0" smtClean="0"/>
            </a:br>
            <a:r>
              <a:rPr lang="en-US" sz="2200" dirty="0" smtClean="0"/>
              <a:t>of some data in the future</a:t>
            </a:r>
          </a:p>
          <a:p>
            <a:pPr marL="687388" lvl="2" indent="-342900">
              <a:buFont typeface="Arial"/>
              <a:buChar char="•"/>
            </a:pPr>
            <a:r>
              <a:rPr lang="en-US" sz="2200" dirty="0" smtClean="0"/>
              <a:t>Pre-empt that data with a similar packet</a:t>
            </a:r>
          </a:p>
          <a:p>
            <a:pPr marL="514350" lvl="1" indent="-342900">
              <a:buFont typeface="Arial"/>
              <a:buChar char="•"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TCP Veto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12" y="3429000"/>
            <a:ext cx="3428086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2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Two jokes</a:t>
            </a: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Joke Time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2" y="3581400"/>
            <a:ext cx="42957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154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146" name="Picture 2" descr="http://static.comicvine.com/uploads/original/8/82716/1933567-gohanandgokuflyingonnimb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6914947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03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Let’s learn things first!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Joke Later!</a:t>
            </a:r>
            <a:endParaRPr lang="en-US" dirty="0"/>
          </a:p>
        </p:txBody>
      </p:sp>
      <p:pic>
        <p:nvPicPr>
          <p:cNvPr id="5" name="Picture 2" descr="http://s.quickmeme.com/img/11/11fca18c34a352428b4e43a906bb0f9f74250616331461e76fb9503d0def97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3886199"/>
            <a:ext cx="4809067" cy="270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879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What do we mean by “reliable?”</a:t>
            </a:r>
          </a:p>
          <a:p>
            <a:pPr marL="457200" lvl="1" indent="-285750">
              <a:buFont typeface="Arial"/>
              <a:buChar char="•"/>
            </a:pPr>
            <a:r>
              <a:rPr lang="en-US" sz="2200" dirty="0" smtClean="0"/>
              <a:t>We know when the other party receives or doesn’t receive certain data</a:t>
            </a:r>
          </a:p>
          <a:p>
            <a:pPr marL="457200" lvl="1" indent="-285750">
              <a:buFont typeface="Arial"/>
              <a:buChar char="•"/>
            </a:pPr>
            <a:r>
              <a:rPr lang="en-US" sz="2200" dirty="0" smtClean="0"/>
              <a:t>Data arrives intact</a:t>
            </a:r>
          </a:p>
          <a:p>
            <a:pPr marL="457200" lvl="1" indent="-285750">
              <a:buFont typeface="Arial"/>
              <a:buChar char="•"/>
            </a:pPr>
            <a:r>
              <a:rPr lang="en-US" sz="2200" dirty="0" smtClean="0"/>
              <a:t>Data arrives in the correct order (to the application layer, at least)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TCP Is Reliable</a:t>
            </a:r>
            <a:endParaRPr lang="en-US" dirty="0"/>
          </a:p>
        </p:txBody>
      </p:sp>
      <p:pic>
        <p:nvPicPr>
          <p:cNvPr id="7174" name="Picture 6" descr="http://vignette1.wikia.nocookie.net/dragonball/images/8/8a/Goku_and_Piccolo_unlikely_strong_duo!.png/revision/latest?cb=201206021204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886" y="4114800"/>
            <a:ext cx="4631496" cy="256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708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What’s the main mechanism for ensuring this reliability?</a:t>
            </a:r>
          </a:p>
          <a:p>
            <a:pPr marL="514350" lvl="1" indent="-342900">
              <a:buFont typeface="Arial"/>
              <a:buChar char="•"/>
            </a:pPr>
            <a:r>
              <a:rPr lang="en-US" sz="2200" dirty="0" smtClean="0"/>
              <a:t>Sequence numbers!</a:t>
            </a:r>
          </a:p>
          <a:p>
            <a:pPr marL="514350" lvl="1" indent="-342900">
              <a:buFont typeface="Arial"/>
              <a:buChar char="•"/>
            </a:pPr>
            <a:r>
              <a:rPr lang="en-US" sz="2200" dirty="0" smtClean="0"/>
              <a:t>They allow packets to be identified, acknowledged, and </a:t>
            </a:r>
            <a:r>
              <a:rPr lang="en-US" sz="2200" dirty="0"/>
              <a:t>, </a:t>
            </a:r>
            <a:r>
              <a:rPr lang="en-US" sz="2200" dirty="0" smtClean="0"/>
              <a:t>implicitly re</a:t>
            </a:r>
            <a:r>
              <a:rPr lang="en-US" sz="2200" dirty="0"/>
              <a:t>-</a:t>
            </a:r>
            <a:r>
              <a:rPr lang="en-US" sz="2200" dirty="0" smtClean="0"/>
              <a:t>requested</a:t>
            </a:r>
            <a:endParaRPr lang="en-US" sz="2200" dirty="0"/>
          </a:p>
          <a:p>
            <a:pPr marL="514350" lvl="1" indent="-342900">
              <a:buFont typeface="Arial"/>
              <a:buChar char="•"/>
            </a:pPr>
            <a:r>
              <a:rPr lang="en-US" sz="2200" dirty="0" smtClean="0"/>
              <a:t>For TCP to work, clients must know each other’s sequence number schemes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This Reliability Comes From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4038600"/>
            <a:ext cx="54578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708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Need to synchronize with </a:t>
            </a:r>
            <a:r>
              <a:rPr lang="en-US" sz="2400" dirty="0" smtClean="0"/>
              <a:t>each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 smtClean="0"/>
              <a:t>other’s sequence </a:t>
            </a:r>
            <a:r>
              <a:rPr lang="en-US" sz="2400" dirty="0" smtClean="0"/>
              <a:t>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How can we do this?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Active open vs. passive </a:t>
            </a:r>
            <a:r>
              <a:rPr lang="en-US" sz="2400" dirty="0" smtClean="0"/>
              <a:t>open</a:t>
            </a:r>
          </a:p>
          <a:p>
            <a:pPr marL="457200" lvl="1" indent="-285750"/>
            <a:r>
              <a:rPr lang="en-US" sz="2200" dirty="0"/>
              <a:t>c</a:t>
            </a:r>
            <a:r>
              <a:rPr lang="en-US" sz="2200" dirty="0" smtClean="0"/>
              <a:t>onnect() vs. listen()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smtClean="0"/>
              <a:t>SYN packet</a:t>
            </a:r>
          </a:p>
          <a:p>
            <a:pPr marL="628650" lvl="1" indent="-457200">
              <a:buFont typeface="Arial"/>
              <a:buChar char="•"/>
            </a:pPr>
            <a:r>
              <a:rPr lang="en-US" sz="2400" dirty="0" smtClean="0"/>
              <a:t>Send own sequence number A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smtClean="0"/>
              <a:t>SYN/ACK packet</a:t>
            </a:r>
          </a:p>
          <a:p>
            <a:pPr marL="628650" lvl="1" indent="-457200">
              <a:buFont typeface="Arial"/>
              <a:buChar char="•"/>
            </a:pPr>
            <a:r>
              <a:rPr lang="en-US" sz="2400" dirty="0" smtClean="0"/>
              <a:t>Acknowledge with A+1, send own sequence number B</a:t>
            </a: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600" dirty="0" smtClean="0"/>
              <a:t>ACK </a:t>
            </a:r>
            <a:r>
              <a:rPr lang="en-US" sz="2600" dirty="0" smtClean="0"/>
              <a:t>packet</a:t>
            </a:r>
          </a:p>
          <a:p>
            <a:pPr marL="628650" lvl="1" indent="-457200">
              <a:buFont typeface="Arial"/>
              <a:buChar char="•"/>
            </a:pPr>
            <a:r>
              <a:rPr lang="en-US" sz="2400" dirty="0" smtClean="0"/>
              <a:t>Acknowledge with B+1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smtClean="0"/>
              <a:t>Demonstration</a:t>
            </a:r>
            <a:endParaRPr lang="en-US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Starting Communication:</a:t>
            </a:r>
            <a:br>
              <a:rPr lang="en-US" dirty="0" smtClean="0"/>
            </a:br>
            <a:r>
              <a:rPr lang="en-US" dirty="0" smtClean="0"/>
              <a:t>The Three-Way Handshake</a:t>
            </a:r>
            <a:endParaRPr lang="en-US" dirty="0"/>
          </a:p>
        </p:txBody>
      </p:sp>
      <p:pic>
        <p:nvPicPr>
          <p:cNvPr id="5122" name="Picture 2" descr="https://24.media.tumblr.com/196ac099571be9a6d797481f27571c54/tumblr_mjzgspp0gp1r72ht7o1_5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915833" cy="29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708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Three-Way Handshake Diagram</a:t>
            </a:r>
            <a:endParaRPr lang="en-US" dirty="0"/>
          </a:p>
        </p:txBody>
      </p:sp>
      <p:pic>
        <p:nvPicPr>
          <p:cNvPr id="14338" name="Picture 2" descr="http://www.cisco.com/web/about/ac123/ac147/images/ipj/ipj_9-4/94_syn_fig1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629400" cy="483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620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We need a protocol for stopping communications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What could we do?</a:t>
            </a:r>
            <a:endParaRPr lang="en-US" sz="2200" dirty="0"/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Let’s send packets to close</a:t>
            </a:r>
            <a:br>
              <a:rPr lang="en-US" sz="2200" dirty="0" smtClean="0"/>
            </a:br>
            <a:r>
              <a:rPr lang="en-US" sz="2200" dirty="0" smtClean="0"/>
              <a:t>the connection!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FIN/ACK sequence</a:t>
            </a: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Ending Communications</a:t>
            </a:r>
            <a:endParaRPr lang="en-US" dirty="0"/>
          </a:p>
        </p:txBody>
      </p:sp>
      <p:pic>
        <p:nvPicPr>
          <p:cNvPr id="9218" name="Picture 2" descr="File:Goku.Ep.1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67000"/>
            <a:ext cx="43434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708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TCP FSA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24196"/>
            <a:ext cx="8305800" cy="626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92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TCP Half-Open</a:t>
            </a:r>
          </a:p>
          <a:p>
            <a:pPr marL="457200" lvl="1" indent="-285750"/>
            <a:r>
              <a:rPr lang="en-US" sz="2200" dirty="0" smtClean="0"/>
              <a:t>One client is in the open state; the other is not</a:t>
            </a:r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How could this happen?</a:t>
            </a:r>
          </a:p>
          <a:p>
            <a:pPr marL="457200" lvl="1" indent="-285750"/>
            <a:r>
              <a:rPr lang="en-US" sz="2200" dirty="0" smtClean="0"/>
              <a:t>One endpoint has crashed</a:t>
            </a:r>
          </a:p>
          <a:p>
            <a:pPr marL="457200" lvl="1" indent="-285750"/>
            <a:r>
              <a:rPr lang="en-US" sz="2200" dirty="0" smtClean="0"/>
              <a:t>One endpoi</a:t>
            </a:r>
            <a:r>
              <a:rPr lang="en-US" sz="2200" dirty="0" smtClean="0"/>
              <a:t>nt has removed the socket</a:t>
            </a:r>
          </a:p>
          <a:p>
            <a:pPr marL="457200" lvl="1" indent="-285750"/>
            <a:r>
              <a:rPr lang="en-US" sz="2200" dirty="0" smtClean="0"/>
              <a:t>One endpoint has received a SYN and</a:t>
            </a:r>
            <a:br>
              <a:rPr lang="en-US" sz="2200" dirty="0" smtClean="0"/>
            </a:br>
            <a:r>
              <a:rPr lang="en-US" sz="2200" dirty="0" smtClean="0"/>
              <a:t>sent a SYN/ACK, but the other side</a:t>
            </a:r>
            <a:br>
              <a:rPr lang="en-US" sz="2200" dirty="0" smtClean="0"/>
            </a:br>
            <a:r>
              <a:rPr lang="en-US" sz="2200" dirty="0" smtClean="0"/>
              <a:t>has not </a:t>
            </a:r>
            <a:r>
              <a:rPr lang="en-US" sz="2200" dirty="0" err="1" smtClean="0"/>
              <a:t>ACKed</a:t>
            </a:r>
            <a:r>
              <a:rPr lang="en-US" sz="2200" dirty="0" smtClean="0"/>
              <a:t> the SYN/ACK yet</a:t>
            </a:r>
          </a:p>
          <a:p>
            <a:pPr marL="457200" lvl="1" indent="-285750"/>
            <a:r>
              <a:rPr lang="en-US" sz="2200" dirty="0" smtClean="0"/>
              <a:t>One endpoint has sent a FIN and</a:t>
            </a:r>
            <a:br>
              <a:rPr lang="en-US" sz="2200" dirty="0" smtClean="0"/>
            </a:br>
            <a:r>
              <a:rPr lang="en-US" sz="2200" dirty="0" smtClean="0"/>
              <a:t>received an ACK, but the other side</a:t>
            </a:r>
            <a:br>
              <a:rPr lang="en-US" sz="2200" dirty="0" smtClean="0"/>
            </a:br>
            <a:r>
              <a:rPr lang="en-US" sz="2200" dirty="0" smtClean="0"/>
              <a:t>has not sent a FIN yet</a:t>
            </a:r>
          </a:p>
          <a:p>
            <a:pPr marL="457200" lvl="1" indent="-285750"/>
            <a:r>
              <a:rPr lang="en-US" sz="2200" dirty="0" smtClean="0"/>
              <a:t>RST packet often sent in these cases</a:t>
            </a:r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TCP Half-Open</a:t>
            </a:r>
            <a:endParaRPr lang="en-US" dirty="0"/>
          </a:p>
        </p:txBody>
      </p:sp>
      <p:pic>
        <p:nvPicPr>
          <p:cNvPr id="13314" name="Picture 2" descr="http://img3.wikia.nocookie.net/__cb20110810220530/dragonball/images/thumb/5/5d/GokuFeelsSleepy.Ep.027.png/500px-GokuFeelsSleepy.Ep.0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14800"/>
            <a:ext cx="3238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481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467</TotalTime>
  <Words>425</Words>
  <Application>Microsoft Macintosh PowerPoint</Application>
  <PresentationFormat>On-screen Show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Mylar</vt:lpstr>
      <vt:lpstr>Shakin’ Hands and Living in SYN: A TCP Tale</vt:lpstr>
      <vt:lpstr>Joke Later!</vt:lpstr>
      <vt:lpstr>TCP Is Reliable</vt:lpstr>
      <vt:lpstr>Where This Reliability Comes From</vt:lpstr>
      <vt:lpstr>Starting Communication: The Three-Way Handshake</vt:lpstr>
      <vt:lpstr>Three-Way Handshake Diagram</vt:lpstr>
      <vt:lpstr>Ending Communications</vt:lpstr>
      <vt:lpstr>TCP FSA</vt:lpstr>
      <vt:lpstr>TCP Half-Open</vt:lpstr>
      <vt:lpstr>SYN Flooding</vt:lpstr>
      <vt:lpstr>SYN Flooding Countermeasures</vt:lpstr>
      <vt:lpstr>TCP Connection Hijacking</vt:lpstr>
      <vt:lpstr>TCP Veto</vt:lpstr>
      <vt:lpstr>Joke Time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</dc:creator>
  <cp:lastModifiedBy>Nathaniel Guy</cp:lastModifiedBy>
  <cp:revision>24</cp:revision>
  <dcterms:created xsi:type="dcterms:W3CDTF">2015-02-19T06:47:57Z</dcterms:created>
  <dcterms:modified xsi:type="dcterms:W3CDTF">2015-02-19T23:29:18Z</dcterms:modified>
</cp:coreProperties>
</file>